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Average"/>
      <p:regular r:id="rId15"/>
    </p:embeddedFont>
    <p:embeddedFont>
      <p:font typeface="Oswald"/>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Average-regular.fntdata"/><Relationship Id="rId14" Type="http://schemas.openxmlformats.org/officeDocument/2006/relationships/slide" Target="slides/slide9.xml"/><Relationship Id="rId17" Type="http://schemas.openxmlformats.org/officeDocument/2006/relationships/font" Target="fonts/Oswald-bold.fntdata"/><Relationship Id="rId16" Type="http://schemas.openxmlformats.org/officeDocument/2006/relationships/font" Target="fonts/Oswa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Pitt Tech Comm 1 page Website  (using html/css).</a:t>
            </a:r>
            <a:endParaRPr b="1"/>
          </a:p>
          <a:p>
            <a:pPr indent="0" lvl="0" marL="0" rtl="0" algn="l">
              <a:lnSpc>
                <a:spcPct val="115000"/>
              </a:lnSpc>
              <a:spcBef>
                <a:spcPts val="1200"/>
              </a:spcBef>
              <a:spcAft>
                <a:spcPts val="0"/>
              </a:spcAft>
              <a:buNone/>
            </a:pPr>
            <a:r>
              <a:rPr lang="en"/>
              <a:t>Landing Page</a:t>
            </a:r>
            <a:endParaRPr/>
          </a:p>
          <a:p>
            <a:pPr indent="0" lvl="0" marL="0" rtl="0" algn="l">
              <a:lnSpc>
                <a:spcPct val="115000"/>
              </a:lnSpc>
              <a:spcBef>
                <a:spcPts val="1200"/>
              </a:spcBef>
              <a:spcAft>
                <a:spcPts val="0"/>
              </a:spcAft>
              <a:buNone/>
            </a:pPr>
            <a:r>
              <a:rPr lang="en"/>
              <a:t>Calendar of events in column</a:t>
            </a:r>
            <a:endParaRPr/>
          </a:p>
          <a:p>
            <a:pPr indent="0" lvl="0" marL="0" rtl="0" algn="l">
              <a:lnSpc>
                <a:spcPct val="115000"/>
              </a:lnSpc>
              <a:spcBef>
                <a:spcPts val="1200"/>
              </a:spcBef>
              <a:spcAft>
                <a:spcPts val="0"/>
              </a:spcAft>
              <a:buNone/>
            </a:pPr>
            <a:r>
              <a:rPr lang="en"/>
              <a:t>Why Tech Comm?</a:t>
            </a:r>
            <a:endParaRPr/>
          </a:p>
          <a:p>
            <a:pPr indent="0" lvl="0" marL="0" rtl="0" algn="l">
              <a:lnSpc>
                <a:spcPct val="115000"/>
              </a:lnSpc>
              <a:spcBef>
                <a:spcPts val="1200"/>
              </a:spcBef>
              <a:spcAft>
                <a:spcPts val="0"/>
              </a:spcAft>
              <a:buNone/>
            </a:pPr>
            <a:r>
              <a:rPr lang="en"/>
              <a:t>Tech Comm Courses at Pitt</a:t>
            </a:r>
            <a:endParaRPr/>
          </a:p>
          <a:p>
            <a:pPr indent="0" lvl="0" marL="0" rtl="0" algn="l">
              <a:lnSpc>
                <a:spcPct val="115000"/>
              </a:lnSpc>
              <a:spcBef>
                <a:spcPts val="1200"/>
              </a:spcBef>
              <a:spcAft>
                <a:spcPts val="0"/>
              </a:spcAft>
              <a:buNone/>
            </a:pPr>
            <a:r>
              <a:rPr lang="en"/>
              <a:t>Tech Comm Resources</a:t>
            </a:r>
            <a:endParaRPr/>
          </a:p>
          <a:p>
            <a:pPr indent="0" lvl="0" marL="0" rtl="0" algn="l">
              <a:lnSpc>
                <a:spcPct val="115000"/>
              </a:lnSpc>
              <a:spcBef>
                <a:spcPts val="1200"/>
              </a:spcBef>
              <a:spcAft>
                <a:spcPts val="0"/>
              </a:spcAft>
              <a:buNone/>
            </a:pPr>
            <a:r>
              <a:rPr lang="en"/>
              <a:t> </a:t>
            </a:r>
            <a:endParaRPr/>
          </a:p>
          <a:p>
            <a:pPr indent="0" lvl="0" marL="0" rtl="0" algn="l">
              <a:lnSpc>
                <a:spcPct val="115000"/>
              </a:lnSpc>
              <a:spcBef>
                <a:spcPts val="1200"/>
              </a:spcBef>
              <a:spcAft>
                <a:spcPts val="0"/>
              </a:spcAft>
              <a:buNone/>
            </a:pPr>
            <a:r>
              <a:rPr lang="en"/>
              <a:t>Components:</a:t>
            </a:r>
            <a:endParaRPr/>
          </a:p>
          <a:p>
            <a:pPr indent="0" lvl="0" marL="0" rtl="0" algn="l">
              <a:lnSpc>
                <a:spcPct val="115000"/>
              </a:lnSpc>
              <a:spcBef>
                <a:spcPts val="1200"/>
              </a:spcBef>
              <a:spcAft>
                <a:spcPts val="0"/>
              </a:spcAft>
              <a:buNone/>
            </a:pPr>
            <a:r>
              <a:rPr lang="en"/>
              <a:t>Create a presentation in Google Slides using stasis theory.</a:t>
            </a:r>
            <a:endParaRPr/>
          </a:p>
          <a:p>
            <a:pPr indent="0" lvl="0" marL="0" rtl="0" algn="l">
              <a:lnSpc>
                <a:spcPct val="115000"/>
              </a:lnSpc>
              <a:spcBef>
                <a:spcPts val="1200"/>
              </a:spcBef>
              <a:spcAft>
                <a:spcPts val="0"/>
              </a:spcAft>
              <a:buNone/>
            </a:pPr>
            <a:r>
              <a:rPr lang="en"/>
              <a:t>Open a Github/Trello page</a:t>
            </a:r>
            <a:endParaRPr/>
          </a:p>
          <a:p>
            <a:pPr indent="0" lvl="0" marL="0" rtl="0" algn="l">
              <a:lnSpc>
                <a:spcPct val="115000"/>
              </a:lnSpc>
              <a:spcBef>
                <a:spcPts val="1200"/>
              </a:spcBef>
              <a:spcAft>
                <a:spcPts val="0"/>
              </a:spcAft>
              <a:buNone/>
            </a:pPr>
            <a:r>
              <a:rPr lang="en"/>
              <a:t>Start document history</a:t>
            </a:r>
            <a:endParaRPr/>
          </a:p>
          <a:p>
            <a:pPr indent="0" lvl="0" marL="0" rtl="0" algn="l">
              <a:lnSpc>
                <a:spcPct val="115000"/>
              </a:lnSpc>
              <a:spcBef>
                <a:spcPts val="1200"/>
              </a:spcBef>
              <a:spcAft>
                <a:spcPts val="0"/>
              </a:spcAft>
              <a:buNone/>
            </a:pPr>
            <a:r>
              <a:rPr lang="en"/>
              <a:t>Collaborate on site/manual</a:t>
            </a:r>
            <a:endParaRPr/>
          </a:p>
          <a:p>
            <a:pPr indent="0" lvl="0" marL="0" rtl="0" algn="l">
              <a:lnSpc>
                <a:spcPct val="115000"/>
              </a:lnSpc>
              <a:spcBef>
                <a:spcPts val="1200"/>
              </a:spcBef>
              <a:spcAft>
                <a:spcPts val="0"/>
              </a:spcAft>
              <a:buNone/>
            </a:pPr>
            <a:r>
              <a:rPr lang="en"/>
              <a:t>Deliverables: Working website/project manual</a:t>
            </a:r>
            <a:endParaRPr/>
          </a:p>
          <a:p>
            <a:pPr indent="0" lvl="0" marL="0" rtl="0" algn="l">
              <a:spcBef>
                <a:spcPts val="120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705f21a597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705f21a597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704e1d810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704e1d81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333333"/>
                </a:solidFill>
              </a:rPr>
              <a:t>Stasis theory</a:t>
            </a:r>
            <a:r>
              <a:rPr lang="en" sz="1200">
                <a:solidFill>
                  <a:srgbClr val="333333"/>
                </a:solidFill>
              </a:rPr>
              <a:t> is a four-question, pre-writing (invention) process developed in ancient Greece by Aristotle and Hermagoras. Later, the stases were refined by Roman rhetoricians, such as Cicero, Quintilian, and Hermogenes. Working through the four stasis questions encourages knowledge building that is important for research, writing, and for working in teams. Stasis theory helps writers conduct critical analyses of the issues they are investigating.</a:t>
            </a:r>
            <a:endParaRPr sz="1200">
              <a:solidFill>
                <a:srgbClr val="333333"/>
              </a:solidFill>
            </a:endParaRPr>
          </a:p>
          <a:p>
            <a:pPr indent="0" lvl="0" marL="0" rtl="0" algn="l">
              <a:lnSpc>
                <a:spcPct val="115000"/>
              </a:lnSpc>
              <a:spcBef>
                <a:spcPts val="0"/>
              </a:spcBef>
              <a:spcAft>
                <a:spcPts val="0"/>
              </a:spcAft>
              <a:buNone/>
            </a:pPr>
            <a:r>
              <a:rPr lang="en" sz="1200">
                <a:solidFill>
                  <a:srgbClr val="333333"/>
                </a:solidFill>
              </a:rPr>
              <a:t>Specifically, stasis theory asks writers to investigate and try to determine: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The facts (conjecture)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The meaning or nature of the issue (definition)</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The seriousness of the issue (quality)</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The plan of action (policy).</a:t>
            </a:r>
            <a:endParaRPr sz="1200">
              <a:solidFill>
                <a:srgbClr val="333333"/>
              </a:solidFill>
            </a:endParaRPr>
          </a:p>
          <a:p>
            <a:pPr indent="0" lvl="0" marL="0" rtl="0" algn="l">
              <a:lnSpc>
                <a:spcPct val="115000"/>
              </a:lnSpc>
              <a:spcBef>
                <a:spcPts val="800"/>
              </a:spcBef>
              <a:spcAft>
                <a:spcPts val="0"/>
              </a:spcAft>
              <a:buNone/>
            </a:pPr>
            <a:r>
              <a:rPr lang="en" sz="1200">
                <a:solidFill>
                  <a:srgbClr val="333333"/>
                </a:solidFill>
              </a:rPr>
              <a:t>The four basic stasis categories may be broken down into a number of questions and subcategories to help researchers, writers, and people working together in teams to build information and compose communication. The stases also help people to agree on conclusions, and they help identify where people do not agree. Here are the stases and some questions you can ask to help you conduct research, write, and work toward solving problems:</a:t>
            </a:r>
            <a:endParaRPr sz="1200">
              <a:solidFill>
                <a:srgbClr val="333333"/>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705d3b49bc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705d3b49bc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333333"/>
                </a:solidFill>
              </a:rPr>
              <a:t>Fact</a:t>
            </a:r>
            <a:endParaRPr b="1"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Did something happen?</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What are the facts?</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Is there a problem/issue?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How did it begin and what are its causes?</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What changed to create the problem/issue?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Can it be changed?</a:t>
            </a:r>
            <a:endParaRPr sz="1200">
              <a:solidFill>
                <a:srgbClr val="333333"/>
              </a:solidFill>
            </a:endParaRPr>
          </a:p>
          <a:p>
            <a:pPr indent="0" lvl="0" marL="0" rtl="0" algn="l">
              <a:lnSpc>
                <a:spcPct val="115000"/>
              </a:lnSpc>
              <a:spcBef>
                <a:spcPts val="800"/>
              </a:spcBef>
              <a:spcAft>
                <a:spcPts val="0"/>
              </a:spcAft>
              <a:buNone/>
            </a:pPr>
            <a:r>
              <a:rPr lang="en" sz="1200">
                <a:solidFill>
                  <a:srgbClr val="333333"/>
                </a:solidFill>
              </a:rPr>
              <a:t>It may also be useful to ask critical questions of your own research and conclusions:</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Where did we obtain our data and are these sources reliable?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How do we know they're reliable?</a:t>
            </a:r>
            <a:endParaRPr sz="1200">
              <a:solidFill>
                <a:srgbClr val="333333"/>
              </a:solidFill>
            </a:endParaRPr>
          </a:p>
          <a:p>
            <a:pPr indent="0" lvl="0" marL="0" rtl="0" algn="l">
              <a:lnSpc>
                <a:spcPct val="115000"/>
              </a:lnSpc>
              <a:spcBef>
                <a:spcPts val="800"/>
              </a:spcBef>
              <a:spcAft>
                <a:spcPts val="0"/>
              </a:spcAft>
              <a:buNone/>
            </a:pPr>
            <a:r>
              <a:t/>
            </a:r>
            <a:endParaRPr b="1" sz="1200">
              <a:solidFill>
                <a:srgbClr val="333333"/>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705d3b49bc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705d3b49bc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333333"/>
                </a:solidFill>
              </a:rPr>
              <a:t>Definition (Ruikang)</a:t>
            </a:r>
            <a:endParaRPr b="1"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What is the nature of the problem/issue?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What exactly is the problem/issue?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What kind of a problem/issue is it?</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To what larger class of things or events does it belong?</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What are its parts, and how are they related?</a:t>
            </a:r>
            <a:endParaRPr sz="1200">
              <a:solidFill>
                <a:srgbClr val="333333"/>
              </a:solidFill>
            </a:endParaRPr>
          </a:p>
          <a:p>
            <a:pPr indent="0" lvl="0" marL="0" rtl="0" algn="l">
              <a:lnSpc>
                <a:spcPct val="115000"/>
              </a:lnSpc>
              <a:spcBef>
                <a:spcPts val="800"/>
              </a:spcBef>
              <a:spcAft>
                <a:spcPts val="0"/>
              </a:spcAft>
              <a:buNone/>
            </a:pPr>
            <a:r>
              <a:rPr lang="en" sz="1200">
                <a:solidFill>
                  <a:srgbClr val="333333"/>
                </a:solidFill>
              </a:rPr>
              <a:t>It may also be useful to ask critical questions of your own research and conclusions:</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Who/what is influencing our definition of this problem/issue?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How/why are these sources/beliefs influencing our definition?</a:t>
            </a:r>
            <a:endParaRPr sz="1200">
              <a:solidFill>
                <a:srgbClr val="333333"/>
              </a:solidFill>
            </a:endParaRPr>
          </a:p>
          <a:p>
            <a:pPr indent="0" lvl="0" marL="0" rtl="0" algn="l">
              <a:spcBef>
                <a:spcPts val="8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705d3b49bc_1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705d3b49bc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333333"/>
                </a:solidFill>
              </a:rPr>
              <a:t>Quality (Mike)</a:t>
            </a:r>
            <a:endParaRPr b="1"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Is it a good thing or a bad thing?</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How serious is the problem/issue?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Whom might it affect (stakeholders)?</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What happens if we don't do anything?</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What are the costs of solving the problem/issue?</a:t>
            </a:r>
            <a:endParaRPr sz="1200">
              <a:solidFill>
                <a:srgbClr val="333333"/>
              </a:solidFill>
            </a:endParaRPr>
          </a:p>
          <a:p>
            <a:pPr indent="0" lvl="0" marL="0" rtl="0" algn="l">
              <a:lnSpc>
                <a:spcPct val="115000"/>
              </a:lnSpc>
              <a:spcBef>
                <a:spcPts val="800"/>
              </a:spcBef>
              <a:spcAft>
                <a:spcPts val="0"/>
              </a:spcAft>
              <a:buNone/>
            </a:pPr>
            <a:r>
              <a:rPr lang="en" sz="1200">
                <a:solidFill>
                  <a:srgbClr val="333333"/>
                </a:solidFill>
              </a:rPr>
              <a:t>It may also be useful to ask critical questions of your own research and conclusions:</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Who/what is influencing our determination of the seriousness of this problem/issue?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How/why are these sources/beliefs influencing our determination?</a:t>
            </a:r>
            <a:endParaRPr sz="1200">
              <a:solidFill>
                <a:srgbClr val="333333"/>
              </a:solidFill>
            </a:endParaRPr>
          </a:p>
          <a:p>
            <a:pPr indent="0" lvl="0" marL="0" rtl="0" algn="l">
              <a:spcBef>
                <a:spcPts val="8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705d3b49bc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05d3b49bc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333333"/>
                </a:solidFill>
              </a:rPr>
              <a:t>Policy</a:t>
            </a:r>
            <a:endParaRPr b="1"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Should action be taken?</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Who should be involved in helping to solve the problem/address the issue?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What should be done about this problem?</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What needs to happen to solve this problem/address this issue?</a:t>
            </a:r>
            <a:endParaRPr sz="1200">
              <a:solidFill>
                <a:srgbClr val="333333"/>
              </a:solidFill>
            </a:endParaRPr>
          </a:p>
          <a:p>
            <a:pPr indent="0" lvl="0" marL="0" rtl="0" algn="l">
              <a:lnSpc>
                <a:spcPct val="115000"/>
              </a:lnSpc>
              <a:spcBef>
                <a:spcPts val="800"/>
              </a:spcBef>
              <a:spcAft>
                <a:spcPts val="0"/>
              </a:spcAft>
              <a:buNone/>
            </a:pPr>
            <a:r>
              <a:rPr lang="en" sz="1200">
                <a:solidFill>
                  <a:srgbClr val="333333"/>
                </a:solidFill>
              </a:rPr>
              <a:t>It may also be useful to ask critical questions of your own research and conclusions:</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Who/what is influencing our determination of what to do about this problem/issue?</a:t>
            </a:r>
            <a:endParaRPr sz="1200">
              <a:solidFill>
                <a:srgbClr val="333333"/>
              </a:solidFill>
            </a:endParaRPr>
          </a:p>
          <a:p>
            <a:pPr indent="-304800" lvl="0" marL="457200" rtl="0" algn="l">
              <a:lnSpc>
                <a:spcPct val="115000"/>
              </a:lnSpc>
              <a:spcBef>
                <a:spcPts val="0"/>
              </a:spcBef>
              <a:spcAft>
                <a:spcPts val="0"/>
              </a:spcAft>
              <a:buClr>
                <a:srgbClr val="333333"/>
              </a:buClr>
              <a:buSzPts val="1200"/>
              <a:buChar char="●"/>
            </a:pPr>
            <a:r>
              <a:rPr lang="en" sz="1200">
                <a:solidFill>
                  <a:srgbClr val="333333"/>
                </a:solidFill>
              </a:rPr>
              <a:t>How/why are these sources/beliefs influencing our determination?</a:t>
            </a:r>
            <a:endParaRPr sz="1200">
              <a:solidFill>
                <a:srgbClr val="333333"/>
              </a:solidFill>
            </a:endParaRPr>
          </a:p>
          <a:p>
            <a:pPr indent="0" lvl="0" marL="0" rtl="0" algn="l">
              <a:lnSpc>
                <a:spcPct val="115000"/>
              </a:lnSpc>
              <a:spcBef>
                <a:spcPts val="800"/>
              </a:spcBef>
              <a:spcAft>
                <a:spcPts val="1600"/>
              </a:spcAft>
              <a:buNone/>
            </a:pPr>
            <a:r>
              <a:t/>
            </a:r>
            <a:endParaRPr sz="1800">
              <a:solidFill>
                <a:schemeClr val="accent3"/>
              </a:solidFill>
              <a:latin typeface="Average"/>
              <a:ea typeface="Average"/>
              <a:cs typeface="Average"/>
              <a:sym typeface="Average"/>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705f21a597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705f21a597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705f21a597_4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705f21a597_4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Stasis Theory  </a:t>
            </a:r>
            <a:endParaRPr/>
          </a:p>
          <a:p>
            <a:pPr indent="0" lvl="0" marL="0" rtl="0" algn="ctr">
              <a:spcBef>
                <a:spcPts val="0"/>
              </a:spcBef>
              <a:spcAft>
                <a:spcPts val="0"/>
              </a:spcAft>
              <a:buNone/>
            </a:pPr>
            <a:r>
              <a:rPr lang="en" sz="3000"/>
              <a:t>Technical Communication Landing Site</a:t>
            </a:r>
            <a:endParaRPr sz="3000"/>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Alan Browning, Ruikang Ding, Rico Romeo, </a:t>
            </a:r>
            <a:endParaRPr/>
          </a:p>
          <a:p>
            <a:pPr indent="0" lvl="0" marL="0" rtl="0" algn="ctr">
              <a:spcBef>
                <a:spcPts val="0"/>
              </a:spcBef>
              <a:spcAft>
                <a:spcPts val="0"/>
              </a:spcAft>
              <a:buNone/>
            </a:pPr>
            <a:r>
              <a:rPr lang="en"/>
              <a:t>Mike Winiarczyk, Jacob Wright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Introduction</a:t>
            </a:r>
            <a:r>
              <a:rPr lang="en"/>
              <a:t> to Stasis Theory</a:t>
            </a:r>
            <a:endParaRPr/>
          </a:p>
          <a:p>
            <a:pPr indent="-342900" lvl="0" marL="457200" rtl="0" algn="l">
              <a:spcBef>
                <a:spcPts val="0"/>
              </a:spcBef>
              <a:spcAft>
                <a:spcPts val="0"/>
              </a:spcAft>
              <a:buSzPts val="1800"/>
              <a:buChar char="●"/>
            </a:pPr>
            <a:r>
              <a:rPr lang="en"/>
              <a:t>Conjecture</a:t>
            </a:r>
            <a:endParaRPr/>
          </a:p>
          <a:p>
            <a:pPr indent="-342900" lvl="0" marL="457200" rtl="0" algn="l">
              <a:spcBef>
                <a:spcPts val="0"/>
              </a:spcBef>
              <a:spcAft>
                <a:spcPts val="0"/>
              </a:spcAft>
              <a:buSzPts val="1800"/>
              <a:buChar char="●"/>
            </a:pPr>
            <a:r>
              <a:rPr lang="en"/>
              <a:t>Definition</a:t>
            </a:r>
            <a:endParaRPr/>
          </a:p>
          <a:p>
            <a:pPr indent="-342900" lvl="0" marL="457200" rtl="0" algn="l">
              <a:spcBef>
                <a:spcPts val="0"/>
              </a:spcBef>
              <a:spcAft>
                <a:spcPts val="0"/>
              </a:spcAft>
              <a:buSzPts val="1800"/>
              <a:buChar char="●"/>
            </a:pPr>
            <a:r>
              <a:rPr lang="en"/>
              <a:t>Quality</a:t>
            </a:r>
            <a:endParaRPr/>
          </a:p>
          <a:p>
            <a:pPr indent="-342900" lvl="0" marL="457200" rtl="0" algn="l">
              <a:spcBef>
                <a:spcPts val="0"/>
              </a:spcBef>
              <a:spcAft>
                <a:spcPts val="0"/>
              </a:spcAft>
              <a:buSzPts val="1800"/>
              <a:buChar char="●"/>
            </a:pPr>
            <a:r>
              <a:rPr lang="en"/>
              <a:t>Policy</a:t>
            </a:r>
            <a:endParaRPr/>
          </a:p>
          <a:p>
            <a:pPr indent="-342900" lvl="0" marL="457200" rtl="0" algn="l">
              <a:spcBef>
                <a:spcPts val="0"/>
              </a:spcBef>
              <a:spcAft>
                <a:spcPts val="0"/>
              </a:spcAft>
              <a:buSzPts val="1800"/>
              <a:buChar char="●"/>
            </a:pPr>
            <a:r>
              <a:rPr lang="en"/>
              <a:t>Summary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Stasis Theory</a:t>
            </a:r>
            <a:endParaRPr/>
          </a:p>
        </p:txBody>
      </p:sp>
      <p:sp>
        <p:nvSpPr>
          <p:cNvPr id="72" name="Google Shape;72;p15"/>
          <p:cNvSpPr txBox="1"/>
          <p:nvPr>
            <p:ph idx="1" type="body"/>
          </p:nvPr>
        </p:nvSpPr>
        <p:spPr>
          <a:xfrm>
            <a:off x="311700" y="1166825"/>
            <a:ext cx="8520600" cy="338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Stasis theory is a four-question, pre-writing process.</a:t>
            </a:r>
            <a:endParaRPr/>
          </a:p>
          <a:p>
            <a:pPr indent="-342900" lvl="0" marL="457200" rtl="0" algn="l">
              <a:spcBef>
                <a:spcPts val="1600"/>
              </a:spcBef>
              <a:spcAft>
                <a:spcPts val="0"/>
              </a:spcAft>
              <a:buSzPts val="1800"/>
              <a:buAutoNum type="arabicPeriod"/>
            </a:pPr>
            <a:r>
              <a:rPr lang="en"/>
              <a:t>Conjecture: Determine the facts or problems.</a:t>
            </a:r>
            <a:endParaRPr/>
          </a:p>
          <a:p>
            <a:pPr indent="-342900" lvl="0" marL="457200" rtl="0" algn="l">
              <a:spcBef>
                <a:spcPts val="0"/>
              </a:spcBef>
              <a:spcAft>
                <a:spcPts val="0"/>
              </a:spcAft>
              <a:buSzPts val="1800"/>
              <a:buAutoNum type="arabicPeriod"/>
            </a:pPr>
            <a:r>
              <a:rPr lang="en"/>
              <a:t>Definition: Find out the meaning of the facts or nature of the issues.</a:t>
            </a:r>
            <a:endParaRPr/>
          </a:p>
          <a:p>
            <a:pPr indent="-342900" lvl="0" marL="457200" rtl="0" algn="l">
              <a:spcBef>
                <a:spcPts val="0"/>
              </a:spcBef>
              <a:spcAft>
                <a:spcPts val="0"/>
              </a:spcAft>
              <a:buSzPts val="1800"/>
              <a:buAutoNum type="arabicPeriod"/>
            </a:pPr>
            <a:r>
              <a:rPr lang="en"/>
              <a:t>Quality: Think about the influence of the facts or problems.</a:t>
            </a:r>
            <a:endParaRPr/>
          </a:p>
          <a:p>
            <a:pPr indent="-342900" lvl="0" marL="457200" rtl="0" algn="l">
              <a:spcBef>
                <a:spcPts val="0"/>
              </a:spcBef>
              <a:spcAft>
                <a:spcPts val="0"/>
              </a:spcAft>
              <a:buSzPts val="1800"/>
              <a:buAutoNum type="arabicPeriod"/>
            </a:pPr>
            <a:r>
              <a:rPr lang="en"/>
              <a:t>Policy: Raise ideas to deal with the facts or problems.</a:t>
            </a:r>
            <a:endParaRPr/>
          </a:p>
        </p:txBody>
      </p:sp>
      <p:pic>
        <p:nvPicPr>
          <p:cNvPr id="73" name="Google Shape;73;p15"/>
          <p:cNvPicPr preferRelativeResize="0"/>
          <p:nvPr/>
        </p:nvPicPr>
        <p:blipFill>
          <a:blip r:embed="rId3">
            <a:alphaModFix/>
          </a:blip>
          <a:stretch>
            <a:fillRect/>
          </a:stretch>
        </p:blipFill>
        <p:spPr>
          <a:xfrm>
            <a:off x="2664425" y="3242650"/>
            <a:ext cx="1367327" cy="1714500"/>
          </a:xfrm>
          <a:prstGeom prst="rect">
            <a:avLst/>
          </a:prstGeom>
          <a:noFill/>
          <a:ln>
            <a:noFill/>
          </a:ln>
        </p:spPr>
      </p:pic>
      <p:pic>
        <p:nvPicPr>
          <p:cNvPr id="74" name="Google Shape;74;p15"/>
          <p:cNvPicPr preferRelativeResize="0"/>
          <p:nvPr/>
        </p:nvPicPr>
        <p:blipFill>
          <a:blip r:embed="rId4">
            <a:alphaModFix/>
          </a:blip>
          <a:stretch>
            <a:fillRect/>
          </a:stretch>
        </p:blipFill>
        <p:spPr>
          <a:xfrm>
            <a:off x="4944700" y="3242650"/>
            <a:ext cx="1148095" cy="1714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Conjecture - What are the Facts?</a:t>
            </a:r>
            <a:endParaRPr/>
          </a:p>
        </p:txBody>
      </p:sp>
      <p:sp>
        <p:nvSpPr>
          <p:cNvPr id="80" name="Google Shape;80;p16"/>
          <p:cNvSpPr txBox="1"/>
          <p:nvPr>
            <p:ph idx="1" type="body"/>
          </p:nvPr>
        </p:nvSpPr>
        <p:spPr>
          <a:xfrm>
            <a:off x="311700" y="1152475"/>
            <a:ext cx="5185800" cy="3543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Technical communication is a small field at Pitt</a:t>
            </a:r>
            <a:endParaRPr/>
          </a:p>
          <a:p>
            <a:pPr indent="-317500" lvl="1" marL="914400" rtl="0" algn="l">
              <a:spcBef>
                <a:spcPts val="0"/>
              </a:spcBef>
              <a:spcAft>
                <a:spcPts val="0"/>
              </a:spcAft>
              <a:buSzPts val="1400"/>
              <a:buChar char="○"/>
            </a:pPr>
            <a:r>
              <a:rPr lang="en"/>
              <a:t>Few classes</a:t>
            </a:r>
            <a:endParaRPr/>
          </a:p>
          <a:p>
            <a:pPr indent="-317500" lvl="1" marL="914400" rtl="0" algn="l">
              <a:spcBef>
                <a:spcPts val="0"/>
              </a:spcBef>
              <a:spcAft>
                <a:spcPts val="0"/>
              </a:spcAft>
              <a:buSzPts val="1400"/>
              <a:buChar char="○"/>
            </a:pPr>
            <a:r>
              <a:rPr lang="en"/>
              <a:t>No official website</a:t>
            </a:r>
            <a:endParaRPr/>
          </a:p>
          <a:p>
            <a:pPr indent="-317500" lvl="1" marL="914400" rtl="0" algn="l">
              <a:spcBef>
                <a:spcPts val="0"/>
              </a:spcBef>
              <a:spcAft>
                <a:spcPts val="0"/>
              </a:spcAft>
              <a:buSzPts val="1400"/>
              <a:buChar char="○"/>
            </a:pPr>
            <a:r>
              <a:rPr lang="en"/>
              <a:t>Not an autonomous department</a:t>
            </a:r>
            <a:endParaRPr/>
          </a:p>
          <a:p>
            <a:pPr indent="-342900" lvl="0" marL="457200" rtl="0" algn="l">
              <a:spcBef>
                <a:spcPts val="0"/>
              </a:spcBef>
              <a:spcAft>
                <a:spcPts val="0"/>
              </a:spcAft>
              <a:buSzPts val="1800"/>
              <a:buChar char="●"/>
            </a:pPr>
            <a:r>
              <a:rPr lang="en"/>
              <a:t>Classes are not easily discoverable</a:t>
            </a:r>
            <a:endParaRPr/>
          </a:p>
          <a:p>
            <a:pPr indent="-342900" lvl="0" marL="457200" rtl="0" algn="l">
              <a:spcBef>
                <a:spcPts val="0"/>
              </a:spcBef>
              <a:spcAft>
                <a:spcPts val="0"/>
              </a:spcAft>
              <a:buSzPts val="1800"/>
              <a:buChar char="●"/>
            </a:pPr>
            <a:r>
              <a:rPr lang="en"/>
              <a:t>Many students miss out on important communication skills/knowledge</a:t>
            </a:r>
            <a:endParaRPr/>
          </a:p>
        </p:txBody>
      </p:sp>
      <p:pic>
        <p:nvPicPr>
          <p:cNvPr id="81" name="Google Shape;81;p16"/>
          <p:cNvPicPr preferRelativeResize="0"/>
          <p:nvPr/>
        </p:nvPicPr>
        <p:blipFill rotWithShape="1">
          <a:blip r:embed="rId3">
            <a:alphaModFix/>
          </a:blip>
          <a:srcRect b="16457" l="0" r="0" t="0"/>
          <a:stretch/>
        </p:blipFill>
        <p:spPr>
          <a:xfrm>
            <a:off x="5756400" y="1810413"/>
            <a:ext cx="2476500" cy="2228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 - The Issues with Pitt Tech Comm</a:t>
            </a:r>
            <a:endParaRPr/>
          </a:p>
        </p:txBody>
      </p:sp>
      <p:sp>
        <p:nvSpPr>
          <p:cNvPr id="87" name="Google Shape;87;p17"/>
          <p:cNvSpPr txBox="1"/>
          <p:nvPr>
            <p:ph idx="1" type="body"/>
          </p:nvPr>
        </p:nvSpPr>
        <p:spPr>
          <a:xfrm>
            <a:off x="311700" y="1152475"/>
            <a:ext cx="87708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Subjective Issue: </a:t>
            </a:r>
            <a:r>
              <a:rPr lang="en"/>
              <a:t>The university does not attach great importance to technical communication. Courses of technical communication seem dispensable.</a:t>
            </a:r>
            <a:endParaRPr/>
          </a:p>
          <a:p>
            <a:pPr indent="-317500" lvl="1" marL="914400" rtl="0" algn="l">
              <a:spcBef>
                <a:spcPts val="0"/>
              </a:spcBef>
              <a:spcAft>
                <a:spcPts val="0"/>
              </a:spcAft>
              <a:buSzPts val="1400"/>
              <a:buChar char="○"/>
            </a:pPr>
            <a:r>
              <a:rPr lang="en"/>
              <a:t>Advertisement for technical communication courses is insufficient.</a:t>
            </a:r>
            <a:endParaRPr/>
          </a:p>
          <a:p>
            <a:pPr indent="-317500" lvl="1" marL="914400" rtl="0" algn="l">
              <a:spcBef>
                <a:spcPts val="0"/>
              </a:spcBef>
              <a:spcAft>
                <a:spcPts val="0"/>
              </a:spcAft>
              <a:buSzPts val="1400"/>
              <a:buChar char="○"/>
            </a:pPr>
            <a:r>
              <a:rPr lang="en"/>
              <a:t>It  does not matter for future career if students do not systematically learn technical communication.</a:t>
            </a:r>
            <a:endParaRPr/>
          </a:p>
          <a:p>
            <a:pPr indent="-342900" lvl="0" marL="457200" rtl="0" algn="l">
              <a:spcBef>
                <a:spcPts val="0"/>
              </a:spcBef>
              <a:spcAft>
                <a:spcPts val="0"/>
              </a:spcAft>
              <a:buSzPts val="1800"/>
              <a:buChar char="●"/>
            </a:pPr>
            <a:r>
              <a:rPr lang="en"/>
              <a:t>Objective Issue: The university lacks professional education system including resources and faculty to teach technical communication courses to students.</a:t>
            </a:r>
            <a:endParaRPr/>
          </a:p>
          <a:p>
            <a:pPr indent="-317500" lvl="1" marL="914400" rtl="0" algn="l">
              <a:spcBef>
                <a:spcPts val="0"/>
              </a:spcBef>
              <a:spcAft>
                <a:spcPts val="0"/>
              </a:spcAft>
              <a:buSzPts val="1400"/>
              <a:buChar char="○"/>
            </a:pPr>
            <a:r>
              <a:rPr lang="en"/>
              <a:t>The teaching resources like tutorials and online systems are scarce.</a:t>
            </a:r>
            <a:endParaRPr/>
          </a:p>
          <a:p>
            <a:pPr indent="-317500" lvl="1" marL="914400" rtl="0" algn="l">
              <a:spcBef>
                <a:spcPts val="0"/>
              </a:spcBef>
              <a:spcAft>
                <a:spcPts val="0"/>
              </a:spcAft>
              <a:buSzPts val="1400"/>
              <a:buChar char="○"/>
            </a:pPr>
            <a:r>
              <a:rPr lang="en"/>
              <a:t>Faculties who are professional in technical communication are in demand.</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88" name="Google Shape;88;p17"/>
          <p:cNvPicPr preferRelativeResize="0"/>
          <p:nvPr/>
        </p:nvPicPr>
        <p:blipFill>
          <a:blip r:embed="rId3">
            <a:alphaModFix/>
          </a:blip>
          <a:stretch>
            <a:fillRect/>
          </a:stretch>
        </p:blipFill>
        <p:spPr>
          <a:xfrm>
            <a:off x="3726525" y="3520325"/>
            <a:ext cx="2334899" cy="1557349"/>
          </a:xfrm>
          <a:prstGeom prst="rect">
            <a:avLst/>
          </a:prstGeom>
          <a:noFill/>
          <a:ln>
            <a:noFill/>
          </a:ln>
        </p:spPr>
      </p:pic>
      <p:pic>
        <p:nvPicPr>
          <p:cNvPr id="89" name="Google Shape;89;p17"/>
          <p:cNvPicPr preferRelativeResize="0"/>
          <p:nvPr/>
        </p:nvPicPr>
        <p:blipFill>
          <a:blip r:embed="rId4">
            <a:alphaModFix/>
          </a:blip>
          <a:stretch>
            <a:fillRect/>
          </a:stretch>
        </p:blipFill>
        <p:spPr>
          <a:xfrm>
            <a:off x="1089348" y="3520323"/>
            <a:ext cx="2065728" cy="155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Quality - Impact on Pitt’s Students</a:t>
            </a:r>
            <a:endParaRPr/>
          </a:p>
        </p:txBody>
      </p:sp>
      <p:sp>
        <p:nvSpPr>
          <p:cNvPr id="95" name="Google Shape;95;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Not having a clear path of tech comm courses questions the validity of Pitt’s writing program</a:t>
            </a:r>
            <a:endParaRPr/>
          </a:p>
          <a:p>
            <a:pPr indent="-342900" lvl="0" marL="457200" rtl="0" algn="l">
              <a:spcBef>
                <a:spcPts val="0"/>
              </a:spcBef>
              <a:spcAft>
                <a:spcPts val="0"/>
              </a:spcAft>
              <a:buSzPts val="1800"/>
              <a:buChar char="●"/>
            </a:pPr>
            <a:r>
              <a:rPr lang="en"/>
              <a:t>The lack of accessible information could turn interested parties away</a:t>
            </a:r>
            <a:endParaRPr/>
          </a:p>
          <a:p>
            <a:pPr indent="-317500" lvl="1" marL="914400" rtl="0" algn="l">
              <a:spcBef>
                <a:spcPts val="0"/>
              </a:spcBef>
              <a:spcAft>
                <a:spcPts val="0"/>
              </a:spcAft>
              <a:buSzPts val="1400"/>
              <a:buChar char="○"/>
            </a:pPr>
            <a:r>
              <a:rPr lang="en"/>
              <a:t>Students</a:t>
            </a:r>
            <a:endParaRPr/>
          </a:p>
          <a:p>
            <a:pPr indent="-317500" lvl="1" marL="914400" rtl="0" algn="l">
              <a:spcBef>
                <a:spcPts val="0"/>
              </a:spcBef>
              <a:spcAft>
                <a:spcPts val="0"/>
              </a:spcAft>
              <a:buSzPts val="1400"/>
              <a:buChar char="○"/>
            </a:pPr>
            <a:r>
              <a:rPr lang="en"/>
              <a:t>Donors</a:t>
            </a:r>
            <a:endParaRPr/>
          </a:p>
          <a:p>
            <a:pPr indent="-317500" lvl="1" marL="914400" rtl="0" algn="l">
              <a:spcBef>
                <a:spcPts val="0"/>
              </a:spcBef>
              <a:spcAft>
                <a:spcPts val="0"/>
              </a:spcAft>
              <a:buSzPts val="1400"/>
              <a:buChar char="○"/>
            </a:pPr>
            <a:r>
              <a:rPr lang="en"/>
              <a:t>Academics</a:t>
            </a:r>
            <a:endParaRPr/>
          </a:p>
          <a:p>
            <a:pPr indent="-342900" lvl="0" marL="457200" rtl="0" algn="l">
              <a:spcBef>
                <a:spcPts val="0"/>
              </a:spcBef>
              <a:spcAft>
                <a:spcPts val="0"/>
              </a:spcAft>
              <a:buSzPts val="1800"/>
              <a:buChar char="●"/>
            </a:pPr>
            <a:r>
              <a:rPr lang="en"/>
              <a:t>Opportunities will be missed</a:t>
            </a:r>
            <a:endParaRPr/>
          </a:p>
          <a:p>
            <a:pPr indent="0" lvl="0" marL="457200" rtl="0" algn="l">
              <a:spcBef>
                <a:spcPts val="1600"/>
              </a:spcBef>
              <a:spcAft>
                <a:spcPts val="0"/>
              </a:spcAft>
              <a:buNone/>
            </a:pPr>
            <a:r>
              <a:t/>
            </a:r>
            <a:endParaRPr/>
          </a:p>
          <a:p>
            <a:pPr indent="0" lvl="0" marL="0" rtl="0" algn="l">
              <a:spcBef>
                <a:spcPts val="0"/>
              </a:spcBef>
              <a:spcAft>
                <a:spcPts val="0"/>
              </a:spcAft>
              <a:buNone/>
            </a:pPr>
            <a:r>
              <a:rPr i="1" lang="en"/>
              <a:t>The lack of clear tech comm offerings at Pitt is of </a:t>
            </a:r>
            <a:endParaRPr i="1"/>
          </a:p>
          <a:p>
            <a:pPr indent="0" lvl="0" marL="0" rtl="0" algn="l">
              <a:spcBef>
                <a:spcPts val="0"/>
              </a:spcBef>
              <a:spcAft>
                <a:spcPts val="0"/>
              </a:spcAft>
              <a:buNone/>
            </a:pPr>
            <a:r>
              <a:rPr i="1" lang="en"/>
              <a:t>concern if the department wants to continue growing</a:t>
            </a:r>
            <a:endParaRPr i="1"/>
          </a:p>
        </p:txBody>
      </p:sp>
      <p:pic>
        <p:nvPicPr>
          <p:cNvPr id="96" name="Google Shape;96;p18"/>
          <p:cNvPicPr preferRelativeResize="0"/>
          <p:nvPr/>
        </p:nvPicPr>
        <p:blipFill>
          <a:blip r:embed="rId3">
            <a:alphaModFix/>
          </a:blip>
          <a:stretch>
            <a:fillRect/>
          </a:stretch>
        </p:blipFill>
        <p:spPr>
          <a:xfrm>
            <a:off x="5802300" y="2675050"/>
            <a:ext cx="2857500" cy="2076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Policy - A Clear, Concise, and Accessible Website</a:t>
            </a:r>
            <a:endParaRPr/>
          </a:p>
        </p:txBody>
      </p:sp>
      <p:sp>
        <p:nvSpPr>
          <p:cNvPr id="102" name="Google Shape;102;p19"/>
          <p:cNvSpPr txBox="1"/>
          <p:nvPr>
            <p:ph idx="1" type="body"/>
          </p:nvPr>
        </p:nvSpPr>
        <p:spPr>
          <a:xfrm>
            <a:off x="311700" y="943175"/>
            <a:ext cx="8520600" cy="2858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Answers fundamental questions</a:t>
            </a:r>
            <a:endParaRPr/>
          </a:p>
          <a:p>
            <a:pPr indent="-317500" lvl="1" marL="914400" rtl="0" algn="l">
              <a:spcBef>
                <a:spcPts val="0"/>
              </a:spcBef>
              <a:spcAft>
                <a:spcPts val="0"/>
              </a:spcAft>
              <a:buSzPts val="1400"/>
              <a:buChar char="○"/>
            </a:pPr>
            <a:r>
              <a:rPr lang="en"/>
              <a:t>What makes Tech Comm important, and why sign up?</a:t>
            </a:r>
            <a:endParaRPr/>
          </a:p>
          <a:p>
            <a:pPr indent="-317500" lvl="1" marL="914400" rtl="0" algn="l">
              <a:spcBef>
                <a:spcPts val="0"/>
              </a:spcBef>
              <a:spcAft>
                <a:spcPts val="0"/>
              </a:spcAft>
              <a:buSzPts val="1400"/>
              <a:buChar char="○"/>
            </a:pPr>
            <a:r>
              <a:rPr lang="en"/>
              <a:t>Which courses are available, who teaches them?</a:t>
            </a:r>
            <a:endParaRPr/>
          </a:p>
          <a:p>
            <a:pPr indent="-317500" lvl="1" marL="914400" rtl="0" algn="l">
              <a:spcBef>
                <a:spcPts val="0"/>
              </a:spcBef>
              <a:spcAft>
                <a:spcPts val="0"/>
              </a:spcAft>
              <a:buSzPts val="1400"/>
              <a:buChar char="○"/>
            </a:pPr>
            <a:r>
              <a:rPr lang="en"/>
              <a:t>How will I be supported by the department?</a:t>
            </a:r>
            <a:endParaRPr/>
          </a:p>
          <a:p>
            <a:pPr indent="-342900" lvl="0" marL="457200" rtl="0" algn="l">
              <a:spcBef>
                <a:spcPts val="0"/>
              </a:spcBef>
              <a:spcAft>
                <a:spcPts val="0"/>
              </a:spcAft>
              <a:buSzPts val="1800"/>
              <a:buChar char="●"/>
            </a:pPr>
            <a:r>
              <a:rPr lang="en"/>
              <a:t>A </a:t>
            </a:r>
            <a:r>
              <a:rPr lang="en"/>
              <a:t>calendar</a:t>
            </a:r>
            <a:r>
              <a:rPr lang="en"/>
              <a:t> to lay out departmental events</a:t>
            </a:r>
            <a:endParaRPr/>
          </a:p>
          <a:p>
            <a:pPr indent="-342900" lvl="0" marL="457200" rtl="0" algn="l">
              <a:spcBef>
                <a:spcPts val="0"/>
              </a:spcBef>
              <a:spcAft>
                <a:spcPts val="0"/>
              </a:spcAft>
              <a:buSzPts val="1800"/>
              <a:buChar char="●"/>
            </a:pPr>
            <a:r>
              <a:rPr lang="en"/>
              <a:t>Project manual to guide future developers</a:t>
            </a:r>
            <a:endParaRPr/>
          </a:p>
          <a:p>
            <a:pPr indent="-342900" lvl="0" marL="457200" rtl="0" algn="l">
              <a:spcBef>
                <a:spcPts val="0"/>
              </a:spcBef>
              <a:spcAft>
                <a:spcPts val="0"/>
              </a:spcAft>
              <a:buSzPts val="1800"/>
              <a:buChar char="●"/>
            </a:pPr>
            <a:r>
              <a:rPr lang="en"/>
              <a:t>The website will be forked from another repository on Github</a:t>
            </a:r>
            <a:endParaRPr/>
          </a:p>
        </p:txBody>
      </p:sp>
      <p:pic>
        <p:nvPicPr>
          <p:cNvPr id="103" name="Google Shape;103;p19"/>
          <p:cNvPicPr preferRelativeResize="0"/>
          <p:nvPr/>
        </p:nvPicPr>
        <p:blipFill>
          <a:blip r:embed="rId3">
            <a:alphaModFix/>
          </a:blip>
          <a:stretch>
            <a:fillRect/>
          </a:stretch>
        </p:blipFill>
        <p:spPr>
          <a:xfrm>
            <a:off x="2035549" y="3060600"/>
            <a:ext cx="5072899" cy="1930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a:t>
            </a:r>
            <a:endParaRPr/>
          </a:p>
        </p:txBody>
      </p:sp>
      <p:sp>
        <p:nvSpPr>
          <p:cNvPr id="109" name="Google Shape;109;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Introduction to Stasis Theory</a:t>
            </a:r>
            <a:endParaRPr/>
          </a:p>
          <a:p>
            <a:pPr indent="-342900" lvl="0" marL="457200" rtl="0" algn="l">
              <a:spcBef>
                <a:spcPts val="0"/>
              </a:spcBef>
              <a:spcAft>
                <a:spcPts val="0"/>
              </a:spcAft>
              <a:buSzPts val="1800"/>
              <a:buChar char="●"/>
            </a:pPr>
            <a:r>
              <a:rPr lang="en"/>
              <a:t>Conjecture</a:t>
            </a:r>
            <a:endParaRPr/>
          </a:p>
          <a:p>
            <a:pPr indent="-342900" lvl="0" marL="457200" rtl="0" algn="l">
              <a:spcBef>
                <a:spcPts val="0"/>
              </a:spcBef>
              <a:spcAft>
                <a:spcPts val="0"/>
              </a:spcAft>
              <a:buSzPts val="1800"/>
              <a:buChar char="●"/>
            </a:pPr>
            <a:r>
              <a:rPr lang="en"/>
              <a:t>Definition</a:t>
            </a:r>
            <a:endParaRPr/>
          </a:p>
          <a:p>
            <a:pPr indent="-342900" lvl="0" marL="457200" rtl="0" algn="l">
              <a:spcBef>
                <a:spcPts val="0"/>
              </a:spcBef>
              <a:spcAft>
                <a:spcPts val="0"/>
              </a:spcAft>
              <a:buSzPts val="1800"/>
              <a:buChar char="●"/>
            </a:pPr>
            <a:r>
              <a:rPr lang="en"/>
              <a:t>Quality</a:t>
            </a:r>
            <a:endParaRPr/>
          </a:p>
          <a:p>
            <a:pPr indent="-342900" lvl="0" marL="457200" rtl="0" algn="l">
              <a:spcBef>
                <a:spcPts val="0"/>
              </a:spcBef>
              <a:spcAft>
                <a:spcPts val="0"/>
              </a:spcAft>
              <a:buSzPts val="1800"/>
              <a:buChar char="●"/>
            </a:pPr>
            <a:r>
              <a:rPr lang="en"/>
              <a:t>Policy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pic>
        <p:nvPicPr>
          <p:cNvPr id="115" name="Google Shape;115;p21"/>
          <p:cNvPicPr preferRelativeResize="0"/>
          <p:nvPr/>
        </p:nvPicPr>
        <p:blipFill>
          <a:blip r:embed="rId3">
            <a:alphaModFix/>
          </a:blip>
          <a:stretch>
            <a:fillRect/>
          </a:stretch>
        </p:blipFill>
        <p:spPr>
          <a:xfrm>
            <a:off x="951850" y="1073675"/>
            <a:ext cx="7355379" cy="38209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